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2" r:id="rId5"/>
    <p:sldId id="263" r:id="rId6"/>
    <p:sldId id="264" r:id="rId7"/>
    <p:sldId id="267" r:id="rId8"/>
    <p:sldId id="265" r:id="rId9"/>
    <p:sldId id="266" r:id="rId10"/>
    <p:sldId id="268"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1" d="100"/>
          <a:sy n="91" d="100"/>
        </p:scale>
        <p:origin x="-534"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PONT Stéphane" userId="fd03fef3-1b7e-498a-a438-f6f7473c8a19" providerId="ADAL" clId="{2E3D6A29-6BA2-4067-847E-BBD7EDAB50CF}"/>
    <pc:docChg chg="custSel modSld">
      <pc:chgData name="DUPONT Stéphane" userId="fd03fef3-1b7e-498a-a438-f6f7473c8a19" providerId="ADAL" clId="{2E3D6A29-6BA2-4067-847E-BBD7EDAB50CF}" dt="2023-01-05T17:49:36.926" v="122" actId="20577"/>
      <pc:docMkLst>
        <pc:docMk/>
      </pc:docMkLst>
      <pc:sldChg chg="modSp mod">
        <pc:chgData name="DUPONT Stéphane" userId="fd03fef3-1b7e-498a-a438-f6f7473c8a19" providerId="ADAL" clId="{2E3D6A29-6BA2-4067-847E-BBD7EDAB50CF}" dt="2023-01-05T17:49:36.926" v="122" actId="20577"/>
        <pc:sldMkLst>
          <pc:docMk/>
          <pc:sldMk cId="2750399231" sldId="259"/>
        </pc:sldMkLst>
        <pc:spChg chg="mod">
          <ac:chgData name="DUPONT Stéphane" userId="fd03fef3-1b7e-498a-a438-f6f7473c8a19" providerId="ADAL" clId="{2E3D6A29-6BA2-4067-847E-BBD7EDAB50CF}" dt="2023-01-05T17:49:36.926" v="122" actId="20577"/>
          <ac:spMkLst>
            <pc:docMk/>
            <pc:sldMk cId="2750399231" sldId="259"/>
            <ac:spMk id="3" creationId="{BF483CA9-FCAE-465F-9DB6-C4CAD087AE4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AE56FC-0429-430D-93C9-346FFDD8F26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 xmlns:a16="http://schemas.microsoft.com/office/drawing/2014/main" id="{CD7771FC-DFE4-47F6-B7F7-22924DC3B8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 xmlns:a16="http://schemas.microsoft.com/office/drawing/2014/main" id="{0D8D9F30-DDE0-4A55-AD28-7A709B4E6A8A}"/>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5A907093-F4A7-4744-81DD-378EA5BA4EFE}"/>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 xmlns:a16="http://schemas.microsoft.com/office/drawing/2014/main" id="{D54C0E89-626F-49A6-8D9E-E050F96251A9}"/>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3892468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9E32F43-37AD-4C2F-BF0B-0653649C1C08}"/>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 xmlns:a16="http://schemas.microsoft.com/office/drawing/2014/main" id="{3AB3FEED-1FBD-4B33-858C-EAE438DE98DA}"/>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 xmlns:a16="http://schemas.microsoft.com/office/drawing/2014/main" id="{D34DE056-CB2E-4568-9D46-0212058379D2}"/>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90F31B4E-FF25-492F-ABAD-812EDC6397C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 xmlns:a16="http://schemas.microsoft.com/office/drawing/2014/main" id="{51AC56B7-8E93-4692-80B6-2D2B20B90D54}"/>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1046255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 xmlns:a16="http://schemas.microsoft.com/office/drawing/2014/main" id="{739402A1-6D5D-492A-9AB3-9D04CBE1363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 xmlns:a16="http://schemas.microsoft.com/office/drawing/2014/main" id="{F3DCFFD2-87D2-4385-BD09-9420034C8AA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 xmlns:a16="http://schemas.microsoft.com/office/drawing/2014/main" id="{AA5CD131-2485-485E-A7EF-40078F75C87F}"/>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5E2C78B9-D267-4D34-B5FA-44F9BF75C75F}"/>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 xmlns:a16="http://schemas.microsoft.com/office/drawing/2014/main" id="{E4174CED-E84A-4328-AE3E-4A6B0E4FB19A}"/>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2661643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1C8457-0A60-4FE6-97BE-A90A97E2EC24}"/>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 xmlns:a16="http://schemas.microsoft.com/office/drawing/2014/main" id="{E52A78FF-5FE0-4DAC-A9E3-532F83EFFA4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 xmlns:a16="http://schemas.microsoft.com/office/drawing/2014/main" id="{29259A14-624D-4E8D-99BB-51274DDFAAC0}"/>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AF5A35C0-CCF6-4A39-804A-0470075EA125}"/>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 xmlns:a16="http://schemas.microsoft.com/office/drawing/2014/main" id="{B716F21C-3CCA-4A71-9CE7-47C9A018C853}"/>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1551798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E5C7F0-7274-4847-B540-5256A7F4568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 xmlns:a16="http://schemas.microsoft.com/office/drawing/2014/main" id="{62534763-A6DF-405D-89B6-504BF4FEEC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 xmlns:a16="http://schemas.microsoft.com/office/drawing/2014/main" id="{43D92642-545F-466A-8820-831031636EF3}"/>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86324FF0-E87E-4C26-B97F-96C807C16C79}"/>
              </a:ext>
            </a:extLst>
          </p:cNvPr>
          <p:cNvSpPr>
            <a:spLocks noGrp="1"/>
          </p:cNvSpPr>
          <p:nvPr>
            <p:ph type="ftr" sz="quarter" idx="11"/>
          </p:nvPr>
        </p:nvSpPr>
        <p:spPr/>
        <p:txBody>
          <a:bodyPr/>
          <a:lstStyle/>
          <a:p>
            <a:endParaRPr lang="fr-BE"/>
          </a:p>
        </p:txBody>
      </p:sp>
      <p:sp>
        <p:nvSpPr>
          <p:cNvPr id="6" name="Espace réservé du numéro de diapositive 5">
            <a:extLst>
              <a:ext uri="{FF2B5EF4-FFF2-40B4-BE49-F238E27FC236}">
                <a16:creationId xmlns="" xmlns:a16="http://schemas.microsoft.com/office/drawing/2014/main" id="{8EAAF4FD-776A-43D1-8AE1-1EE04B99FEEF}"/>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2713392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A14C33A-AAED-422A-979D-747EEF8241A2}"/>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 xmlns:a16="http://schemas.microsoft.com/office/drawing/2014/main" id="{D65189D7-8B06-4FAB-B3F7-92F7B3F0370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 xmlns:a16="http://schemas.microsoft.com/office/drawing/2014/main" id="{8DBE4D1E-8B35-4A4C-B7E1-CCB6289C353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 xmlns:a16="http://schemas.microsoft.com/office/drawing/2014/main" id="{006C96EE-AF77-4CED-87A1-77BFD59FECB7}"/>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6" name="Espace réservé du pied de page 5">
            <a:extLst>
              <a:ext uri="{FF2B5EF4-FFF2-40B4-BE49-F238E27FC236}">
                <a16:creationId xmlns="" xmlns:a16="http://schemas.microsoft.com/office/drawing/2014/main" id="{D2AA3FF9-AD26-4550-B38F-DB9B82CA488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 xmlns:a16="http://schemas.microsoft.com/office/drawing/2014/main" id="{85C052AB-1166-4AFD-852A-6CB1387CFCD1}"/>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1161796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36C8214-15D1-4552-8E17-0ED64C7D1B5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 xmlns:a16="http://schemas.microsoft.com/office/drawing/2014/main" id="{C53C6D22-EB5D-4CCF-B01C-F068297E1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 xmlns:a16="http://schemas.microsoft.com/office/drawing/2014/main" id="{CFBAE206-8D34-4985-A35B-4D3CFA72B73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 xmlns:a16="http://schemas.microsoft.com/office/drawing/2014/main" id="{6AE38D9D-6D5B-4FCA-B629-3384801C9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 xmlns:a16="http://schemas.microsoft.com/office/drawing/2014/main" id="{97D43C65-B339-4E8D-9B25-9B41BD8DBDF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 xmlns:a16="http://schemas.microsoft.com/office/drawing/2014/main" id="{40C96704-0DB4-4A42-91D5-BDA7AFEF79EC}"/>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8" name="Espace réservé du pied de page 7">
            <a:extLst>
              <a:ext uri="{FF2B5EF4-FFF2-40B4-BE49-F238E27FC236}">
                <a16:creationId xmlns="" xmlns:a16="http://schemas.microsoft.com/office/drawing/2014/main" id="{7E6A5E52-396B-4B7E-AB7C-CF5BDF4FC956}"/>
              </a:ext>
            </a:extLst>
          </p:cNvPr>
          <p:cNvSpPr>
            <a:spLocks noGrp="1"/>
          </p:cNvSpPr>
          <p:nvPr>
            <p:ph type="ftr" sz="quarter" idx="11"/>
          </p:nvPr>
        </p:nvSpPr>
        <p:spPr/>
        <p:txBody>
          <a:bodyPr/>
          <a:lstStyle/>
          <a:p>
            <a:endParaRPr lang="fr-BE"/>
          </a:p>
        </p:txBody>
      </p:sp>
      <p:sp>
        <p:nvSpPr>
          <p:cNvPr id="9" name="Espace réservé du numéro de diapositive 8">
            <a:extLst>
              <a:ext uri="{FF2B5EF4-FFF2-40B4-BE49-F238E27FC236}">
                <a16:creationId xmlns="" xmlns:a16="http://schemas.microsoft.com/office/drawing/2014/main" id="{9D80143B-A7CA-43E3-89C9-AE076A08470A}"/>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52281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4943B04-4652-4051-8513-CDF00DC7D3D0}"/>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 xmlns:a16="http://schemas.microsoft.com/office/drawing/2014/main" id="{76BBE186-F438-448F-8D76-4FD2C33DFF38}"/>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4" name="Espace réservé du pied de page 3">
            <a:extLst>
              <a:ext uri="{FF2B5EF4-FFF2-40B4-BE49-F238E27FC236}">
                <a16:creationId xmlns="" xmlns:a16="http://schemas.microsoft.com/office/drawing/2014/main" id="{2550D4AA-3568-4AB4-848E-D21EF6DF2490}"/>
              </a:ext>
            </a:extLst>
          </p:cNvPr>
          <p:cNvSpPr>
            <a:spLocks noGrp="1"/>
          </p:cNvSpPr>
          <p:nvPr>
            <p:ph type="ftr" sz="quarter" idx="11"/>
          </p:nvPr>
        </p:nvSpPr>
        <p:spPr/>
        <p:txBody>
          <a:bodyPr/>
          <a:lstStyle/>
          <a:p>
            <a:endParaRPr lang="fr-BE"/>
          </a:p>
        </p:txBody>
      </p:sp>
      <p:sp>
        <p:nvSpPr>
          <p:cNvPr id="5" name="Espace réservé du numéro de diapositive 4">
            <a:extLst>
              <a:ext uri="{FF2B5EF4-FFF2-40B4-BE49-F238E27FC236}">
                <a16:creationId xmlns="" xmlns:a16="http://schemas.microsoft.com/office/drawing/2014/main" id="{D5F30A68-CDB3-4131-AB0A-16CEF5AED179}"/>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423065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 xmlns:a16="http://schemas.microsoft.com/office/drawing/2014/main" id="{B26470EF-B5D4-45E9-BAEB-4DAA688E7218}"/>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3" name="Espace réservé du pied de page 2">
            <a:extLst>
              <a:ext uri="{FF2B5EF4-FFF2-40B4-BE49-F238E27FC236}">
                <a16:creationId xmlns="" xmlns:a16="http://schemas.microsoft.com/office/drawing/2014/main" id="{9BD76E36-3608-4292-9BA1-F6BF4C9B0217}"/>
              </a:ext>
            </a:extLst>
          </p:cNvPr>
          <p:cNvSpPr>
            <a:spLocks noGrp="1"/>
          </p:cNvSpPr>
          <p:nvPr>
            <p:ph type="ftr" sz="quarter" idx="11"/>
          </p:nvPr>
        </p:nvSpPr>
        <p:spPr/>
        <p:txBody>
          <a:bodyPr/>
          <a:lstStyle/>
          <a:p>
            <a:endParaRPr lang="fr-BE"/>
          </a:p>
        </p:txBody>
      </p:sp>
      <p:sp>
        <p:nvSpPr>
          <p:cNvPr id="4" name="Espace réservé du numéro de diapositive 3">
            <a:extLst>
              <a:ext uri="{FF2B5EF4-FFF2-40B4-BE49-F238E27FC236}">
                <a16:creationId xmlns="" xmlns:a16="http://schemas.microsoft.com/office/drawing/2014/main" id="{2FD82B8E-86C2-488C-8810-5EF4C6AD3B08}"/>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150115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1FDFB86-E16C-4AE6-980E-1BCF12DC19A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 xmlns:a16="http://schemas.microsoft.com/office/drawing/2014/main" id="{CD8E7160-27E2-4AB9-803E-BA970D57F7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 xmlns:a16="http://schemas.microsoft.com/office/drawing/2014/main" id="{CC65156D-1546-49CA-BC69-46AD79F60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C0AA5F94-66A2-4A65-AF16-904632E9AFC6}"/>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6" name="Espace réservé du pied de page 5">
            <a:extLst>
              <a:ext uri="{FF2B5EF4-FFF2-40B4-BE49-F238E27FC236}">
                <a16:creationId xmlns="" xmlns:a16="http://schemas.microsoft.com/office/drawing/2014/main" id="{0DC21B1F-3D89-4173-9346-9A59C8357159}"/>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 xmlns:a16="http://schemas.microsoft.com/office/drawing/2014/main" id="{20C9A34E-93A4-4A71-A6FC-02F51850E5A1}"/>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2768117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4FAD720-6AB3-447D-B968-E50056B8EDB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 xmlns:a16="http://schemas.microsoft.com/office/drawing/2014/main" id="{760F5980-042E-4CEE-BB86-066811FB21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a:extLst>
              <a:ext uri="{FF2B5EF4-FFF2-40B4-BE49-F238E27FC236}">
                <a16:creationId xmlns="" xmlns:a16="http://schemas.microsoft.com/office/drawing/2014/main" id="{772820FD-693A-4144-AB8C-8B87F69C0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 xmlns:a16="http://schemas.microsoft.com/office/drawing/2014/main" id="{2A9831AE-CADA-4567-9FFD-6F859D3A01A6}"/>
              </a:ext>
            </a:extLst>
          </p:cNvPr>
          <p:cNvSpPr>
            <a:spLocks noGrp="1"/>
          </p:cNvSpPr>
          <p:nvPr>
            <p:ph type="dt" sz="half" idx="10"/>
          </p:nvPr>
        </p:nvSpPr>
        <p:spPr/>
        <p:txBody>
          <a:bodyPr/>
          <a:lstStyle/>
          <a:p>
            <a:fld id="{FA602549-B0FE-42F6-BDEB-244E62EDFAC2}" type="datetimeFigureOut">
              <a:rPr lang="fr-BE" smtClean="0"/>
              <a:pPr/>
              <a:t>19-01-23</a:t>
            </a:fld>
            <a:endParaRPr lang="fr-BE"/>
          </a:p>
        </p:txBody>
      </p:sp>
      <p:sp>
        <p:nvSpPr>
          <p:cNvPr id="6" name="Espace réservé du pied de page 5">
            <a:extLst>
              <a:ext uri="{FF2B5EF4-FFF2-40B4-BE49-F238E27FC236}">
                <a16:creationId xmlns="" xmlns:a16="http://schemas.microsoft.com/office/drawing/2014/main" id="{F20B70E5-3EFA-4496-B680-189B2E77BBAD}"/>
              </a:ext>
            </a:extLst>
          </p:cNvPr>
          <p:cNvSpPr>
            <a:spLocks noGrp="1"/>
          </p:cNvSpPr>
          <p:nvPr>
            <p:ph type="ftr" sz="quarter" idx="11"/>
          </p:nvPr>
        </p:nvSpPr>
        <p:spPr/>
        <p:txBody>
          <a:bodyPr/>
          <a:lstStyle/>
          <a:p>
            <a:endParaRPr lang="fr-BE"/>
          </a:p>
        </p:txBody>
      </p:sp>
      <p:sp>
        <p:nvSpPr>
          <p:cNvPr id="7" name="Espace réservé du numéro de diapositive 6">
            <a:extLst>
              <a:ext uri="{FF2B5EF4-FFF2-40B4-BE49-F238E27FC236}">
                <a16:creationId xmlns="" xmlns:a16="http://schemas.microsoft.com/office/drawing/2014/main" id="{18E044D7-74B8-48DF-AF8B-9A1FFBA21809}"/>
              </a:ext>
            </a:extLst>
          </p:cNvPr>
          <p:cNvSpPr>
            <a:spLocks noGrp="1"/>
          </p:cNvSpPr>
          <p:nvPr>
            <p:ph type="sldNum" sz="quarter" idx="12"/>
          </p:nvPr>
        </p:nvSpPr>
        <p:spPr/>
        <p:txBody>
          <a:body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60948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 xmlns:a16="http://schemas.microsoft.com/office/drawing/2014/main" id="{D58CAF6E-BE78-4A0F-B595-1888E1FD6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 xmlns:a16="http://schemas.microsoft.com/office/drawing/2014/main" id="{923BCF9E-DA1F-40CF-8E0E-11C12F157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 xmlns:a16="http://schemas.microsoft.com/office/drawing/2014/main" id="{B3F53AC4-8700-4B58-BE79-7E70B9A0EB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02549-B0FE-42F6-BDEB-244E62EDFAC2}" type="datetimeFigureOut">
              <a:rPr lang="fr-BE" smtClean="0"/>
              <a:pPr/>
              <a:t>19-01-23</a:t>
            </a:fld>
            <a:endParaRPr lang="fr-BE"/>
          </a:p>
        </p:txBody>
      </p:sp>
      <p:sp>
        <p:nvSpPr>
          <p:cNvPr id="5" name="Espace réservé du pied de page 4">
            <a:extLst>
              <a:ext uri="{FF2B5EF4-FFF2-40B4-BE49-F238E27FC236}">
                <a16:creationId xmlns="" xmlns:a16="http://schemas.microsoft.com/office/drawing/2014/main" id="{B30456C2-2553-48FB-9AEA-C89C7AA2C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a:extLst>
              <a:ext uri="{FF2B5EF4-FFF2-40B4-BE49-F238E27FC236}">
                <a16:creationId xmlns="" xmlns:a16="http://schemas.microsoft.com/office/drawing/2014/main" id="{5EAA78C7-3D8E-4948-902F-6050F66FCE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1AD81-7CA8-4AEB-8031-2FF9F10D8328}" type="slidenum">
              <a:rPr lang="fr-BE" smtClean="0"/>
              <a:pPr/>
              <a:t>‹N°›</a:t>
            </a:fld>
            <a:endParaRPr lang="fr-BE"/>
          </a:p>
        </p:txBody>
      </p:sp>
    </p:spTree>
    <p:extLst>
      <p:ext uri="{BB962C8B-B14F-4D97-AF65-F5344CB8AC3E}">
        <p14:creationId xmlns="" xmlns:p14="http://schemas.microsoft.com/office/powerpoint/2010/main" val="182782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88294908-8B00-4F58-BBBA-20F71A40AA9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 xmlns:a16="http://schemas.microsoft.com/office/drawing/2014/main" id="{4364C879-1404-4203-8E9D-CC5DE0A621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84617302-4B0D-4351-A6BB-6F0930D943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 xmlns:a16="http://schemas.microsoft.com/office/drawing/2014/main" id="{DA2C7802-C2E0-4218-8F89-8DD7CCD2CD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A6D7111A-21E5-4EE9-8A78-10E5530F01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 xmlns:a16="http://schemas.microsoft.com/office/drawing/2014/main" id="{A3969E80-A77B-49FC-9122-D89AFD5EE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 xmlns:a16="http://schemas.microsoft.com/office/drawing/2014/main" id="{1849CA57-76BD-4CF2-80BA-D7A46A01B7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 xmlns:a16="http://schemas.microsoft.com/office/drawing/2014/main" id="{35E9085E-E730-4768-83D4-6CB7E98971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 xmlns:a16="http://schemas.microsoft.com/office/drawing/2014/main" id="{973272FE-A474-4CAE-8CA2-BCC8B476C3F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ous-titre 2">
            <a:extLst>
              <a:ext uri="{FF2B5EF4-FFF2-40B4-BE49-F238E27FC236}">
                <a16:creationId xmlns="" xmlns:a16="http://schemas.microsoft.com/office/drawing/2014/main" id="{7D96600F-B180-4CBE-9C71-48CD13BAB589}"/>
              </a:ext>
            </a:extLst>
          </p:cNvPr>
          <p:cNvSpPr>
            <a:spLocks noGrp="1"/>
          </p:cNvSpPr>
          <p:nvPr>
            <p:ph type="subTitle" idx="1"/>
          </p:nvPr>
        </p:nvSpPr>
        <p:spPr>
          <a:xfrm>
            <a:off x="4439633" y="4518923"/>
            <a:ext cx="3312734" cy="1141851"/>
          </a:xfrm>
          <a:noFill/>
        </p:spPr>
        <p:txBody>
          <a:bodyPr>
            <a:normAutofit/>
          </a:bodyPr>
          <a:lstStyle/>
          <a:p>
            <a:endParaRPr lang="fr-BE" sz="2000">
              <a:solidFill>
                <a:srgbClr val="080808"/>
              </a:solidFill>
            </a:endParaRPr>
          </a:p>
        </p:txBody>
      </p:sp>
      <p:sp>
        <p:nvSpPr>
          <p:cNvPr id="2" name="Titre 1">
            <a:extLst>
              <a:ext uri="{FF2B5EF4-FFF2-40B4-BE49-F238E27FC236}">
                <a16:creationId xmlns="" xmlns:a16="http://schemas.microsoft.com/office/drawing/2014/main" id="{8B9662AF-ABFE-4EC9-A348-8348A1528DC7}"/>
              </a:ext>
            </a:extLst>
          </p:cNvPr>
          <p:cNvSpPr>
            <a:spLocks noGrp="1"/>
          </p:cNvSpPr>
          <p:nvPr>
            <p:ph type="ctrTitle"/>
          </p:nvPr>
        </p:nvSpPr>
        <p:spPr>
          <a:xfrm>
            <a:off x="3204642" y="2353641"/>
            <a:ext cx="5782716" cy="2150719"/>
          </a:xfrm>
          <a:noFill/>
        </p:spPr>
        <p:txBody>
          <a:bodyPr anchor="ctr">
            <a:normAutofit/>
          </a:bodyPr>
          <a:lstStyle/>
          <a:p>
            <a:r>
              <a:rPr lang="fr-BE" sz="3600" dirty="0">
                <a:solidFill>
                  <a:srgbClr val="080808"/>
                </a:solidFill>
              </a:rPr>
              <a:t>Chantier du Val de Sambre</a:t>
            </a:r>
          </a:p>
        </p:txBody>
      </p:sp>
      <p:sp>
        <p:nvSpPr>
          <p:cNvPr id="26" name="Freeform: Shape 25">
            <a:extLst>
              <a:ext uri="{FF2B5EF4-FFF2-40B4-BE49-F238E27FC236}">
                <a16:creationId xmlns="" xmlns:a16="http://schemas.microsoft.com/office/drawing/2014/main" id="{E07981EA-05A6-437C-88D7-B377B92B031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 xmlns:a16="http://schemas.microsoft.com/office/drawing/2014/main" id="{15E3C750-986E-4769-B1AE-49289FBEE75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329594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Cinquième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Espace réservé du contenu 3">
            <a:extLst>
              <a:ext uri="{FF2B5EF4-FFF2-40B4-BE49-F238E27FC236}">
                <a16:creationId xmlns="" xmlns:a16="http://schemas.microsoft.com/office/drawing/2014/main" id="{2CC2A007-9EF3-43A4-9C18-192B2E7858FB}"/>
              </a:ext>
            </a:extLst>
          </p:cNvPr>
          <p:cNvSpPr txBox="1">
            <a:spLocks/>
          </p:cNvSpPr>
          <p:nvPr/>
        </p:nvSpPr>
        <p:spPr>
          <a:xfrm>
            <a:off x="795867" y="1935381"/>
            <a:ext cx="1090506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000" dirty="0"/>
              <a:t>Place-parking du voisin;</a:t>
            </a:r>
          </a:p>
          <a:p>
            <a:r>
              <a:rPr lang="fr-BE" sz="2000" dirty="0"/>
              <a:t>Réalisation en octobre-novembre si tout se passe bien. Pourrait servir à combler l’éventuel retard accumulé</a:t>
            </a:r>
            <a:r>
              <a:rPr lang="fr-BE" sz="2000" dirty="0">
                <a:sym typeface="Wingdings" panose="05000000000000000000" pitchFamily="2" charset="2"/>
              </a:rPr>
              <a:t></a:t>
            </a:r>
            <a:r>
              <a:rPr lang="fr-BE" sz="2000" dirty="0"/>
              <a:t> report en 2024 </a:t>
            </a:r>
          </a:p>
          <a:p>
            <a:endParaRPr lang="fr-BE" sz="2000" dirty="0"/>
          </a:p>
          <a:p>
            <a:endParaRPr lang="fr-BE" sz="2000" dirty="0"/>
          </a:p>
          <a:p>
            <a:pPr marL="0" indent="0">
              <a:buFont typeface="Arial" panose="020B0604020202020204" pitchFamily="34" charset="0"/>
              <a:buNone/>
            </a:pPr>
            <a:r>
              <a:rPr lang="fr-BE" sz="2000" dirty="0"/>
              <a:t> </a:t>
            </a:r>
          </a:p>
          <a:p>
            <a:endParaRPr lang="fr-BE" sz="2000" dirty="0"/>
          </a:p>
        </p:txBody>
      </p:sp>
      <p:pic>
        <p:nvPicPr>
          <p:cNvPr id="5" name="Image 4">
            <a:extLst>
              <a:ext uri="{FF2B5EF4-FFF2-40B4-BE49-F238E27FC236}">
                <a16:creationId xmlns="" xmlns:a16="http://schemas.microsoft.com/office/drawing/2014/main" id="{C237E084-673B-463C-B679-2CCA45A3B358}"/>
              </a:ext>
            </a:extLst>
          </p:cNvPr>
          <p:cNvPicPr>
            <a:picLocks noChangeAspect="1"/>
          </p:cNvPicPr>
          <p:nvPr/>
        </p:nvPicPr>
        <p:blipFill>
          <a:blip r:embed="rId2" cstate="print"/>
          <a:stretch>
            <a:fillRect/>
          </a:stretch>
        </p:blipFill>
        <p:spPr>
          <a:xfrm>
            <a:off x="1166460" y="2899053"/>
            <a:ext cx="3525613" cy="3684068"/>
          </a:xfrm>
          <a:prstGeom prst="rect">
            <a:avLst/>
          </a:prstGeom>
        </p:spPr>
      </p:pic>
    </p:spTree>
    <p:extLst>
      <p:ext uri="{BB962C8B-B14F-4D97-AF65-F5344CB8AC3E}">
        <p14:creationId xmlns="" xmlns:p14="http://schemas.microsoft.com/office/powerpoint/2010/main" val="154150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598F76A1-000F-4D11-B22A-42E566B8E3E7}"/>
              </a:ext>
            </a:extLst>
          </p:cNvPr>
          <p:cNvSpPr>
            <a:spLocks noGrp="1"/>
          </p:cNvSpPr>
          <p:nvPr>
            <p:ph type="title"/>
          </p:nvPr>
        </p:nvSpPr>
        <p:spPr>
          <a:xfrm>
            <a:off x="643467" y="321734"/>
            <a:ext cx="10905066" cy="1135737"/>
          </a:xfrm>
        </p:spPr>
        <p:txBody>
          <a:bodyPr>
            <a:normAutofit/>
          </a:bodyPr>
          <a:lstStyle/>
          <a:p>
            <a:r>
              <a:rPr lang="fr-BE" sz="3600" dirty="0"/>
              <a:t>Quelques informations</a:t>
            </a:r>
          </a:p>
        </p:txBody>
      </p:sp>
      <p:sp>
        <p:nvSpPr>
          <p:cNvPr id="3" name="Espace réservé du contenu 2">
            <a:extLst>
              <a:ext uri="{FF2B5EF4-FFF2-40B4-BE49-F238E27FC236}">
                <a16:creationId xmlns="" xmlns:a16="http://schemas.microsoft.com/office/drawing/2014/main" id="{BF483CA9-FCAE-465F-9DB6-C4CAD087AE49}"/>
              </a:ext>
            </a:extLst>
          </p:cNvPr>
          <p:cNvSpPr>
            <a:spLocks noGrp="1"/>
          </p:cNvSpPr>
          <p:nvPr>
            <p:ph idx="1"/>
          </p:nvPr>
        </p:nvSpPr>
        <p:spPr>
          <a:xfrm>
            <a:off x="643467" y="1319207"/>
            <a:ext cx="10905066" cy="4393982"/>
          </a:xfrm>
        </p:spPr>
        <p:txBody>
          <a:bodyPr>
            <a:normAutofit/>
          </a:bodyPr>
          <a:lstStyle/>
          <a:p>
            <a:r>
              <a:rPr lang="fr-BE" dirty="0"/>
              <a:t>Localisation des travaux:</a:t>
            </a:r>
          </a:p>
          <a:p>
            <a:endParaRPr lang="fr-BE" sz="2000" dirty="0"/>
          </a:p>
        </p:txBody>
      </p:sp>
      <p:sp>
        <p:nvSpPr>
          <p:cNvPr id="10" name="Rectangle 9">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 xmlns:a16="http://schemas.microsoft.com/office/drawing/2014/main" id="{0D833A86-AE2D-46EE-8294-368FD97768A7}"/>
              </a:ext>
            </a:extLst>
          </p:cNvPr>
          <p:cNvPicPr>
            <a:picLocks noChangeAspect="1"/>
          </p:cNvPicPr>
          <p:nvPr/>
        </p:nvPicPr>
        <p:blipFill>
          <a:blip r:embed="rId2" cstate="print"/>
          <a:stretch>
            <a:fillRect/>
          </a:stretch>
        </p:blipFill>
        <p:spPr>
          <a:xfrm>
            <a:off x="0" y="1752748"/>
            <a:ext cx="12192000" cy="4468496"/>
          </a:xfrm>
          <a:prstGeom prst="rect">
            <a:avLst/>
          </a:prstGeom>
        </p:spPr>
      </p:pic>
    </p:spTree>
    <p:extLst>
      <p:ext uri="{BB962C8B-B14F-4D97-AF65-F5344CB8AC3E}">
        <p14:creationId xmlns="" xmlns:p14="http://schemas.microsoft.com/office/powerpoint/2010/main" val="20082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a:t>Première phase</a:t>
            </a:r>
          </a:p>
        </p:txBody>
      </p:sp>
      <p:grpSp>
        <p:nvGrpSpPr>
          <p:cNvPr id="14" name="Group 13">
            <a:extLst>
              <a:ext uri="{FF2B5EF4-FFF2-40B4-BE49-F238E27FC236}">
                <a16:creationId xmlns=""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4601497"/>
            <a:ext cx="1014060" cy="2017580"/>
            <a:chOff x="0" y="4601497"/>
            <a:chExt cx="1014060" cy="2017580"/>
          </a:xfrm>
        </p:grpSpPr>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Espace réservé du contenu 4">
            <a:extLst>
              <a:ext uri="{FF2B5EF4-FFF2-40B4-BE49-F238E27FC236}">
                <a16:creationId xmlns="" xmlns:a16="http://schemas.microsoft.com/office/drawing/2014/main" id="{A5663C6F-C457-45D4-9DD8-A2554129A9B7}"/>
              </a:ext>
            </a:extLst>
          </p:cNvPr>
          <p:cNvPicPr>
            <a:picLocks noChangeAspect="1"/>
          </p:cNvPicPr>
          <p:nvPr/>
        </p:nvPicPr>
        <p:blipFill>
          <a:blip r:embed="rId2" cstate="print"/>
          <a:stretch>
            <a:fillRect/>
          </a:stretch>
        </p:blipFill>
        <p:spPr>
          <a:xfrm>
            <a:off x="942929" y="1252379"/>
            <a:ext cx="10306141" cy="5127304"/>
          </a:xfrm>
          <a:prstGeom prst="rect">
            <a:avLst/>
          </a:prstGeom>
        </p:spPr>
      </p:pic>
      <p:grpSp>
        <p:nvGrpSpPr>
          <p:cNvPr id="18" name="Group 17">
            <a:extLst>
              <a:ext uri="{FF2B5EF4-FFF2-40B4-BE49-F238E27FC236}">
                <a16:creationId xmlns=""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219290" y="1"/>
            <a:ext cx="972709" cy="1935307"/>
            <a:chOff x="10918968" y="713127"/>
            <a:chExt cx="1273032" cy="2532832"/>
          </a:xfrm>
        </p:grpSpPr>
        <p:sp>
          <p:nvSpPr>
            <p:cNvPr id="19" name="Rectangle 18">
              <a:extLst>
                <a:ext uri="{FF2B5EF4-FFF2-40B4-BE49-F238E27FC236}">
                  <a16:creationId xmlns=""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 xmlns:p14="http://schemas.microsoft.com/office/powerpoint/2010/main" val="3753997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a:t>Première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r>
              <a:rPr lang="fr-BE" sz="2000" dirty="0"/>
              <a:t>Durant cette phase, on renforcera la fondation de la zone qui s’affaisse (de l’entrée St Gobain au pont de Sambre), réalisation des trottoirs et réalisation du giratoire industriel (en attente des terrains expropriés);</a:t>
            </a:r>
          </a:p>
          <a:p>
            <a:r>
              <a:rPr lang="fr-BE" sz="2000" dirty="0"/>
              <a:t>La déviation se fera via la N90;</a:t>
            </a:r>
          </a:p>
          <a:p>
            <a:r>
              <a:rPr lang="fr-BE" sz="2000" dirty="0"/>
              <a:t>L’accès à </a:t>
            </a:r>
            <a:r>
              <a:rPr lang="fr-BE" sz="2000" dirty="0" err="1"/>
              <a:t>Bruco</a:t>
            </a:r>
            <a:r>
              <a:rPr lang="fr-BE" sz="2000" dirty="0"/>
              <a:t> se fera dans une première phase via la gare (travail du pont jusqu’à la moitié de l’accès) et via le giratoire existant dans un deuxième temps (travail de l’entrée </a:t>
            </a:r>
            <a:r>
              <a:rPr lang="fr-BE" sz="2000" dirty="0" err="1"/>
              <a:t>Bruco</a:t>
            </a:r>
            <a:r>
              <a:rPr lang="fr-BE" sz="2000" dirty="0"/>
              <a:t> jusqu’au giratoire industriel) ;</a:t>
            </a:r>
          </a:p>
          <a:p>
            <a:r>
              <a:rPr lang="fr-BE" sz="2000" dirty="0"/>
              <a:t>L’accès à toutes les autres sociétés et quartier est se fera via le côté gare;</a:t>
            </a:r>
          </a:p>
          <a:p>
            <a:r>
              <a:rPr lang="fr-BE" sz="2000" dirty="0"/>
              <a:t>Pour réaliser le giratoire, un chemin d’accès temporaire sera créé pour Suez et les accès à Saint Gobain se feront via l’autre entrée (proche de la rue de l’industrie);</a:t>
            </a:r>
          </a:p>
          <a:p>
            <a:r>
              <a:rPr lang="fr-BE" sz="2000" dirty="0"/>
              <a:t>Délai estimé 4mois,</a:t>
            </a:r>
          </a:p>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 xmlns:p14="http://schemas.microsoft.com/office/powerpoint/2010/main" val="170791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Deuxième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 xmlns:a16="http://schemas.microsoft.com/office/drawing/2014/main" id="{3264A53C-050F-491E-8B78-E63C5342C4A3}"/>
              </a:ext>
            </a:extLst>
          </p:cNvPr>
          <p:cNvPicPr>
            <a:picLocks noChangeAspect="1"/>
          </p:cNvPicPr>
          <p:nvPr/>
        </p:nvPicPr>
        <p:blipFill>
          <a:blip r:embed="rId2" cstate="print"/>
          <a:stretch>
            <a:fillRect/>
          </a:stretch>
        </p:blipFill>
        <p:spPr>
          <a:xfrm>
            <a:off x="819344" y="1451345"/>
            <a:ext cx="8888073" cy="4970198"/>
          </a:xfrm>
          <a:prstGeom prst="rect">
            <a:avLst/>
          </a:prstGeom>
        </p:spPr>
      </p:pic>
    </p:spTree>
    <p:extLst>
      <p:ext uri="{BB962C8B-B14F-4D97-AF65-F5344CB8AC3E}">
        <p14:creationId xmlns="" xmlns:p14="http://schemas.microsoft.com/office/powerpoint/2010/main" val="2542673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Deuxième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Espace réservé du contenu 3">
            <a:extLst>
              <a:ext uri="{FF2B5EF4-FFF2-40B4-BE49-F238E27FC236}">
                <a16:creationId xmlns="" xmlns:a16="http://schemas.microsoft.com/office/drawing/2014/main" id="{3E7D6379-60C8-4D12-A766-87304685CF0B}"/>
              </a:ext>
            </a:extLst>
          </p:cNvPr>
          <p:cNvSpPr txBox="1">
            <a:spLocks/>
          </p:cNvSpPr>
          <p:nvPr/>
        </p:nvSpPr>
        <p:spPr>
          <a:xfrm>
            <a:off x="795867" y="1935381"/>
            <a:ext cx="1090506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000" dirty="0"/>
              <a:t>Durant cette phase, le pont sera rénové en surface et les joints de dilatation seront remplacés. La voirie entre le pont et le giratoire existant sera rénovée avec des pistes cyclo-piétonne unidirectionnelle de part et d’autre;</a:t>
            </a:r>
          </a:p>
          <a:p>
            <a:r>
              <a:rPr lang="fr-BE" sz="2000" dirty="0"/>
              <a:t>Les accès de toutes les entreprises et quartier est se feront via la gare;</a:t>
            </a:r>
          </a:p>
          <a:p>
            <a:r>
              <a:rPr lang="fr-BE" sz="2000" dirty="0"/>
              <a:t>Accès local au quartier ouest avec désagréments;</a:t>
            </a:r>
          </a:p>
          <a:p>
            <a:r>
              <a:rPr lang="fr-BE" sz="2000" dirty="0"/>
              <a:t>Délais estimé: 2 mois.</a:t>
            </a:r>
          </a:p>
          <a:p>
            <a:endParaRPr lang="fr-BE" sz="2000" dirty="0"/>
          </a:p>
        </p:txBody>
      </p:sp>
    </p:spTree>
    <p:extLst>
      <p:ext uri="{BB962C8B-B14F-4D97-AF65-F5344CB8AC3E}">
        <p14:creationId xmlns="" xmlns:p14="http://schemas.microsoft.com/office/powerpoint/2010/main" val="995833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Troisième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Espace réservé du contenu 3">
            <a:extLst>
              <a:ext uri="{FF2B5EF4-FFF2-40B4-BE49-F238E27FC236}">
                <a16:creationId xmlns="" xmlns:a16="http://schemas.microsoft.com/office/drawing/2014/main" id="{2CC2A007-9EF3-43A4-9C18-192B2E7858FB}"/>
              </a:ext>
            </a:extLst>
          </p:cNvPr>
          <p:cNvSpPr txBox="1">
            <a:spLocks/>
          </p:cNvSpPr>
          <p:nvPr/>
        </p:nvSpPr>
        <p:spPr>
          <a:xfrm>
            <a:off x="795867" y="1935381"/>
            <a:ext cx="1090506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000" dirty="0"/>
              <a:t>Rénovation entre la place </a:t>
            </a:r>
            <a:r>
              <a:rPr lang="fr-BE" sz="2000" dirty="0" err="1"/>
              <a:t>Romedenne</a:t>
            </a:r>
            <a:r>
              <a:rPr lang="fr-BE" sz="2000" dirty="0"/>
              <a:t> et le nouveau giratoire industriel;</a:t>
            </a:r>
          </a:p>
          <a:p>
            <a:r>
              <a:rPr lang="fr-BE" sz="2000" dirty="0"/>
              <a:t>Maintien autant que faire se pourra la circulation avec des feux tricolores pour les riverains, fournisseurs.</a:t>
            </a:r>
          </a:p>
          <a:p>
            <a:r>
              <a:rPr lang="fr-BE" sz="2000" dirty="0"/>
              <a:t>Accès impératif de </a:t>
            </a:r>
            <a:r>
              <a:rPr lang="fr-BE" sz="2000" dirty="0" err="1"/>
              <a:t>Bruco</a:t>
            </a:r>
            <a:r>
              <a:rPr lang="fr-BE" sz="2000" dirty="0"/>
              <a:t>, Suez et site Saint Gobain et quartier ouest via le pont de Sambre. Pour les autres entreprises et quartier est, en fonction de l’avancement des travaux, accès par le pont de Sambre ou par la gare en fonction de votre localisation.</a:t>
            </a:r>
          </a:p>
          <a:p>
            <a:r>
              <a:rPr lang="fr-BE" sz="2000" dirty="0"/>
              <a:t>Délai: 3 mois, devrait être réalisé en juin, septembre et voir si possible un peu en août.</a:t>
            </a:r>
          </a:p>
          <a:p>
            <a:endParaRPr lang="fr-BE" sz="2000" dirty="0"/>
          </a:p>
          <a:p>
            <a:pPr marL="0" indent="0">
              <a:buFont typeface="Arial" panose="020B0604020202020204" pitchFamily="34" charset="0"/>
              <a:buNone/>
            </a:pPr>
            <a:r>
              <a:rPr lang="fr-BE" sz="2000" dirty="0"/>
              <a:t> </a:t>
            </a:r>
          </a:p>
          <a:p>
            <a:endParaRPr lang="fr-BE" sz="2000" dirty="0"/>
          </a:p>
        </p:txBody>
      </p:sp>
    </p:spTree>
    <p:extLst>
      <p:ext uri="{BB962C8B-B14F-4D97-AF65-F5344CB8AC3E}">
        <p14:creationId xmlns="" xmlns:p14="http://schemas.microsoft.com/office/powerpoint/2010/main" val="19065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Quatrième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 xmlns:a16="http://schemas.microsoft.com/office/drawing/2014/main" id="{06DF3CA3-6296-4489-89A3-920F55185816}"/>
              </a:ext>
            </a:extLst>
          </p:cNvPr>
          <p:cNvPicPr>
            <a:picLocks noChangeAspect="1"/>
          </p:cNvPicPr>
          <p:nvPr/>
        </p:nvPicPr>
        <p:blipFill>
          <a:blip r:embed="rId2" cstate="print"/>
          <a:stretch>
            <a:fillRect/>
          </a:stretch>
        </p:blipFill>
        <p:spPr>
          <a:xfrm>
            <a:off x="1014061" y="1339144"/>
            <a:ext cx="9848638" cy="4050073"/>
          </a:xfrm>
          <a:prstGeom prst="rect">
            <a:avLst/>
          </a:prstGeom>
        </p:spPr>
      </p:pic>
    </p:spTree>
    <p:extLst>
      <p:ext uri="{BB962C8B-B14F-4D97-AF65-F5344CB8AC3E}">
        <p14:creationId xmlns="" xmlns:p14="http://schemas.microsoft.com/office/powerpoint/2010/main" val="72795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re 1">
            <a:extLst>
              <a:ext uri="{FF2B5EF4-FFF2-40B4-BE49-F238E27FC236}">
                <a16:creationId xmlns="" xmlns:a16="http://schemas.microsoft.com/office/drawing/2014/main" id="{699E79D3-95DD-4CCA-BE2A-C3FDDB019BED}"/>
              </a:ext>
            </a:extLst>
          </p:cNvPr>
          <p:cNvSpPr>
            <a:spLocks noGrp="1"/>
          </p:cNvSpPr>
          <p:nvPr>
            <p:ph type="title"/>
          </p:nvPr>
        </p:nvSpPr>
        <p:spPr>
          <a:xfrm>
            <a:off x="643467" y="321734"/>
            <a:ext cx="10905066" cy="1135737"/>
          </a:xfrm>
        </p:spPr>
        <p:txBody>
          <a:bodyPr>
            <a:normAutofit/>
          </a:bodyPr>
          <a:lstStyle/>
          <a:p>
            <a:r>
              <a:rPr lang="fr-BE" sz="3600" dirty="0"/>
              <a:t>Quatrième phase</a:t>
            </a:r>
          </a:p>
        </p:txBody>
      </p:sp>
      <p:sp>
        <p:nvSpPr>
          <p:cNvPr id="4" name="Espace réservé du contenu 3">
            <a:extLst>
              <a:ext uri="{FF2B5EF4-FFF2-40B4-BE49-F238E27FC236}">
                <a16:creationId xmlns="" xmlns:a16="http://schemas.microsoft.com/office/drawing/2014/main" id="{195B3CFD-B552-4BFB-A242-799C4DAB5A18}"/>
              </a:ext>
            </a:extLst>
          </p:cNvPr>
          <p:cNvSpPr>
            <a:spLocks noGrp="1"/>
          </p:cNvSpPr>
          <p:nvPr>
            <p:ph idx="1"/>
          </p:nvPr>
        </p:nvSpPr>
        <p:spPr>
          <a:xfrm>
            <a:off x="643467" y="1782981"/>
            <a:ext cx="10905066" cy="4393982"/>
          </a:xfrm>
        </p:spPr>
        <p:txBody>
          <a:bodyPr>
            <a:normAutofit/>
          </a:bodyPr>
          <a:lstStyle/>
          <a:p>
            <a:pPr marL="0" indent="0">
              <a:buNone/>
            </a:pPr>
            <a:r>
              <a:rPr lang="fr-BE" sz="2000" dirty="0"/>
              <a:t> </a:t>
            </a:r>
          </a:p>
          <a:p>
            <a:endParaRPr lang="fr-BE" sz="2000" dirty="0"/>
          </a:p>
        </p:txBody>
      </p:sp>
      <p:sp>
        <p:nvSpPr>
          <p:cNvPr id="11" name="Rectangle 10">
            <a:extLst>
              <a:ext uri="{FF2B5EF4-FFF2-40B4-BE49-F238E27FC236}">
                <a16:creationId xmlns=""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 xmlns:a16="http://schemas.microsoft.com/office/drawing/2014/main" id="{A580F890-B085-4E95-96AA-55AEBEC5CE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Espace réservé du contenu 3">
            <a:extLst>
              <a:ext uri="{FF2B5EF4-FFF2-40B4-BE49-F238E27FC236}">
                <a16:creationId xmlns="" xmlns:a16="http://schemas.microsoft.com/office/drawing/2014/main" id="{2CC2A007-9EF3-43A4-9C18-192B2E7858FB}"/>
              </a:ext>
            </a:extLst>
          </p:cNvPr>
          <p:cNvSpPr txBox="1">
            <a:spLocks/>
          </p:cNvSpPr>
          <p:nvPr/>
        </p:nvSpPr>
        <p:spPr>
          <a:xfrm>
            <a:off x="795867" y="1935381"/>
            <a:ext cx="10905066" cy="43939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BE" sz="2000" dirty="0"/>
              <a:t>La devanture de la gare</a:t>
            </a:r>
          </a:p>
          <a:p>
            <a:r>
              <a:rPr lang="fr-BE" sz="2000" dirty="0"/>
              <a:t>La place </a:t>
            </a:r>
            <a:r>
              <a:rPr lang="fr-BE" sz="2000" dirty="0" err="1"/>
              <a:t>Romedenne</a:t>
            </a:r>
            <a:r>
              <a:rPr lang="fr-BE" sz="2000" dirty="0"/>
              <a:t> pourrait être en réalisation différée;</a:t>
            </a:r>
          </a:p>
          <a:p>
            <a:r>
              <a:rPr lang="fr-BE" sz="2000" dirty="0"/>
              <a:t>Travail du 24/06/2023 au 03/09/2023;</a:t>
            </a:r>
          </a:p>
          <a:p>
            <a:r>
              <a:rPr lang="fr-BE" sz="2000" dirty="0"/>
              <a:t>Fermeture totale de la circulation sauf accès place </a:t>
            </a:r>
            <a:r>
              <a:rPr lang="fr-BE" sz="2000" dirty="0" err="1"/>
              <a:t>Romedenne</a:t>
            </a:r>
            <a:r>
              <a:rPr lang="fr-BE" sz="2000" dirty="0"/>
              <a:t> si possible;</a:t>
            </a:r>
          </a:p>
          <a:p>
            <a:r>
              <a:rPr lang="fr-BE" sz="2000" dirty="0"/>
              <a:t>Tous les accès se feront via le giratoire existant côté </a:t>
            </a:r>
            <a:r>
              <a:rPr lang="fr-BE" sz="2000" dirty="0" err="1"/>
              <a:t>Tamines</a:t>
            </a:r>
            <a:r>
              <a:rPr lang="fr-BE" sz="2000" dirty="0"/>
              <a:t>;</a:t>
            </a:r>
          </a:p>
          <a:p>
            <a:endParaRPr lang="fr-BE" sz="2000" dirty="0"/>
          </a:p>
          <a:p>
            <a:pPr marL="0" indent="0">
              <a:buFont typeface="Arial" panose="020B0604020202020204" pitchFamily="34" charset="0"/>
              <a:buNone/>
            </a:pPr>
            <a:r>
              <a:rPr lang="fr-BE" sz="2000" dirty="0"/>
              <a:t> </a:t>
            </a:r>
          </a:p>
          <a:p>
            <a:endParaRPr lang="fr-BE" sz="2000" dirty="0"/>
          </a:p>
        </p:txBody>
      </p:sp>
    </p:spTree>
    <p:extLst>
      <p:ext uri="{BB962C8B-B14F-4D97-AF65-F5344CB8AC3E}">
        <p14:creationId xmlns="" xmlns:p14="http://schemas.microsoft.com/office/powerpoint/2010/main" val="340084686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2475</TotalTime>
  <Words>412</Words>
  <Application>Microsoft Office PowerPoint</Application>
  <PresentationFormat>Personnalisé</PresentationFormat>
  <Paragraphs>46</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Chantier du Val de Sambre</vt:lpstr>
      <vt:lpstr>Quelques informations</vt:lpstr>
      <vt:lpstr>Première phase</vt:lpstr>
      <vt:lpstr>Première phase</vt:lpstr>
      <vt:lpstr>Deuxième phase</vt:lpstr>
      <vt:lpstr>Deuxième phase</vt:lpstr>
      <vt:lpstr>Troisième phase</vt:lpstr>
      <vt:lpstr>Quatrième phase</vt:lpstr>
      <vt:lpstr>Quatrième phase</vt:lpstr>
      <vt:lpstr>Cinquième phase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Chantier du Val de Sambre</dc:title>
  <dc:creator>DUPONT Stéphane</dc:creator>
  <cp:lastModifiedBy>D.Avet</cp:lastModifiedBy>
  <cp:revision>3</cp:revision>
  <dcterms:created xsi:type="dcterms:W3CDTF">2022-12-15T12:56:12Z</dcterms:created>
  <dcterms:modified xsi:type="dcterms:W3CDTF">2023-01-19T10:04:38Z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7a477d1-147d-4e34-b5e3-7b26d2f44870_Enabled">
    <vt:lpwstr>true</vt:lpwstr>
  </property>
  <property fmtid="{D5CDD505-2E9C-101B-9397-08002B2CF9AE}" pid="3" name="MSIP_Label_97a477d1-147d-4e34-b5e3-7b26d2f44870_SetDate">
    <vt:lpwstr>2022-12-15T12:56:12Z</vt:lpwstr>
  </property>
  <property fmtid="{D5CDD505-2E9C-101B-9397-08002B2CF9AE}" pid="4" name="MSIP_Label_97a477d1-147d-4e34-b5e3-7b26d2f44870_Method">
    <vt:lpwstr>Standard</vt:lpwstr>
  </property>
  <property fmtid="{D5CDD505-2E9C-101B-9397-08002B2CF9AE}" pid="5" name="MSIP_Label_97a477d1-147d-4e34-b5e3-7b26d2f44870_Name">
    <vt:lpwstr>97a477d1-147d-4e34-b5e3-7b26d2f44870</vt:lpwstr>
  </property>
  <property fmtid="{D5CDD505-2E9C-101B-9397-08002B2CF9AE}" pid="6" name="MSIP_Label_97a477d1-147d-4e34-b5e3-7b26d2f44870_SiteId">
    <vt:lpwstr>1f816a84-7aa6-4a56-b22a-7b3452fa8681</vt:lpwstr>
  </property>
  <property fmtid="{D5CDD505-2E9C-101B-9397-08002B2CF9AE}" pid="7" name="MSIP_Label_97a477d1-147d-4e34-b5e3-7b26d2f44870_ActionId">
    <vt:lpwstr>8e3ea5ca-daff-49e6-aaf7-35bd45f47aaf</vt:lpwstr>
  </property>
  <property fmtid="{D5CDD505-2E9C-101B-9397-08002B2CF9AE}" pid="8" name="MSIP_Label_97a477d1-147d-4e34-b5e3-7b26d2f44870_ContentBits">
    <vt:lpwstr>0</vt:lpwstr>
  </property>
</Properties>
</file>